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7" r:id="rId2"/>
    <p:sldId id="288" r:id="rId3"/>
    <p:sldId id="289" r:id="rId4"/>
    <p:sldId id="290" r:id="rId5"/>
    <p:sldId id="281" r:id="rId6"/>
    <p:sldId id="283" r:id="rId7"/>
    <p:sldId id="291" r:id="rId8"/>
    <p:sldId id="277" r:id="rId9"/>
    <p:sldId id="261" r:id="rId10"/>
    <p:sldId id="258" r:id="rId11"/>
    <p:sldId id="282" r:id="rId12"/>
    <p:sldId id="259" r:id="rId13"/>
    <p:sldId id="266" r:id="rId14"/>
    <p:sldId id="264" r:id="rId15"/>
    <p:sldId id="293" r:id="rId16"/>
    <p:sldId id="265" r:id="rId17"/>
    <p:sldId id="292" r:id="rId18"/>
    <p:sldId id="263" r:id="rId19"/>
    <p:sldId id="257" r:id="rId20"/>
    <p:sldId id="280" r:id="rId21"/>
    <p:sldId id="268" r:id="rId22"/>
    <p:sldId id="272" r:id="rId23"/>
    <p:sldId id="271" r:id="rId24"/>
    <p:sldId id="27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A7D"/>
    <a:srgbClr val="699F91"/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>
        <p:scale>
          <a:sx n="68" d="100"/>
          <a:sy n="68" d="100"/>
        </p:scale>
        <p:origin x="572" y="56"/>
      </p:cViewPr>
      <p:guideLst/>
    </p:cSldViewPr>
  </p:slideViewPr>
  <p:outlineViewPr>
    <p:cViewPr>
      <p:scale>
        <a:sx n="33" d="100"/>
        <a:sy n="33" d="100"/>
      </p:scale>
      <p:origin x="0" y="-1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chan\Documents\Project\Project-1-DS-Viz-Bootcamp\Box%20Office%20Mojo%20Data\final_d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Movies Released by Month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Sheet1!$A$17:$A$28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Sheet1!$C$17:$C$28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7</c:v>
                </c:pt>
                <c:pt idx="5">
                  <c:v>8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8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BB-4894-A3FA-7C1BC96120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940560"/>
        <c:axId val="1870277504"/>
      </c:barChart>
      <c:catAx>
        <c:axId val="195294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277504"/>
        <c:crosses val="autoZero"/>
        <c:auto val="1"/>
        <c:lblAlgn val="ctr"/>
        <c:lblOffset val="100"/>
        <c:noMultiLvlLbl val="0"/>
      </c:catAx>
      <c:valAx>
        <c:axId val="187027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94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31EBA-9B6B-4173-83F0-9DA084580CE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979D6-6810-40EB-8F06-1EF5269A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7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5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Box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2026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predictive analysis of various factors that will make </a:t>
            </a:r>
          </a:p>
          <a:p>
            <a:r>
              <a:rPr lang="en-US" dirty="0">
                <a:solidFill>
                  <a:schemeClr val="bg1"/>
                </a:solidFill>
              </a:rPr>
              <a:t>a movie a top 10 box office hit.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2652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"/>
    </mc:Choice>
    <mc:Fallback xmlns="">
      <p:transition spd="slow" advTm="21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4EBCC9-861D-4E2B-95B8-3250BEA5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0"/>
            <a:ext cx="9933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5ADCD-5171-4BF5-85DA-A20C6F870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/>
          <a:stretch/>
        </p:blipFill>
        <p:spPr>
          <a:xfrm>
            <a:off x="198053" y="1690688"/>
            <a:ext cx="11795894" cy="4938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7D057-33E8-43F1-84DF-0C5906ECFBB9}"/>
              </a:ext>
            </a:extLst>
          </p:cNvPr>
          <p:cNvSpPr txBox="1"/>
          <p:nvPr/>
        </p:nvSpPr>
        <p:spPr>
          <a:xfrm>
            <a:off x="10832984" y="2827378"/>
            <a:ext cx="1359016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Bubble Size: Like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9C682-EDDE-46A1-9086-0AD5DB6D06C1}"/>
              </a:ext>
            </a:extLst>
          </p:cNvPr>
          <p:cNvSpPr txBox="1"/>
          <p:nvPr/>
        </p:nvSpPr>
        <p:spPr>
          <a:xfrm>
            <a:off x="7129804" y="2321391"/>
            <a:ext cx="2730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 Wars: The Last Force Awakens  (JJ Abrams)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FFB19EB-9877-4DE5-9B97-8D5EE7FCACA8}"/>
              </a:ext>
            </a:extLst>
          </p:cNvPr>
          <p:cNvSpPr/>
          <p:nvPr/>
        </p:nvSpPr>
        <p:spPr>
          <a:xfrm rot="16200000">
            <a:off x="10053776" y="2517294"/>
            <a:ext cx="263950" cy="2545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 and also the highest overall gross revenue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B7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BD0B8A7-8BCF-4D1A-988A-895EEEEFCD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86B69-8120-4539-A6B0-DCC8BCC9E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does the twitter popularity of Movie Directors affect movie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D257-E441-4BAD-8B73-F2FAE1ECB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FFFF"/>
                </a:solidFill>
              </a:rPr>
              <a:t>Assumption:</a:t>
            </a:r>
          </a:p>
          <a:p>
            <a:pPr marL="0" indent="0">
              <a:buNone/>
            </a:pPr>
            <a:r>
              <a:rPr lang="en-US" sz="3000" dirty="0">
                <a:solidFill>
                  <a:srgbClr val="FFFFFF"/>
                </a:solidFill>
              </a:rPr>
              <a:t>Directors of the movies should be highly influential amongst fans which will add to the popularity and appeal of the movie.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257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863" y="1892466"/>
            <a:ext cx="1419843" cy="209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98" y="4273716"/>
            <a:ext cx="1574720" cy="2297029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43B5-E8E2-417C-AC44-FEC3709D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ADBB42-8B5B-4A1B-B62A-21E020B0E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81" y="2045616"/>
            <a:ext cx="9440613" cy="4758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44AA3E-8E8D-43E7-84EF-F4822D9C6B28}"/>
              </a:ext>
            </a:extLst>
          </p:cNvPr>
          <p:cNvSpPr txBox="1"/>
          <p:nvPr/>
        </p:nvSpPr>
        <p:spPr>
          <a:xfrm>
            <a:off x="3662313" y="2901276"/>
            <a:ext cx="2234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Guardians of the Galaxy Vol. 1 &amp; 2 (James Gunn)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BAF3B8C-9CB3-4F9A-8C5D-B0236DA7D5F1}"/>
              </a:ext>
            </a:extLst>
          </p:cNvPr>
          <p:cNvSpPr/>
          <p:nvPr/>
        </p:nvSpPr>
        <p:spPr>
          <a:xfrm>
            <a:off x="4531150" y="4179534"/>
            <a:ext cx="263950" cy="2545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547F2-CCAF-4458-B9BF-E0C6A6AAE392}"/>
              </a:ext>
            </a:extLst>
          </p:cNvPr>
          <p:cNvSpPr txBox="1"/>
          <p:nvPr/>
        </p:nvSpPr>
        <p:spPr>
          <a:xfrm>
            <a:off x="5734638" y="2485926"/>
            <a:ext cx="223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Star Wars: The Last Jedi  (Rian Johnson)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8A9C96F-6908-4598-8837-3E1DD2AEBB22}"/>
              </a:ext>
            </a:extLst>
          </p:cNvPr>
          <p:cNvSpPr/>
          <p:nvPr/>
        </p:nvSpPr>
        <p:spPr>
          <a:xfrm rot="16200000">
            <a:off x="8167345" y="2681829"/>
            <a:ext cx="263950" cy="2545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1377C-C7ED-4810-AC40-DE73AE602D86}"/>
              </a:ext>
            </a:extLst>
          </p:cNvPr>
          <p:cNvSpPr txBox="1"/>
          <p:nvPr/>
        </p:nvSpPr>
        <p:spPr>
          <a:xfrm>
            <a:off x="7488616" y="5015547"/>
            <a:ext cx="1875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Batman vs. Superman</a:t>
            </a:r>
          </a:p>
          <a:p>
            <a:pPr algn="ctr"/>
            <a:r>
              <a:rPr lang="en-US" dirty="0"/>
              <a:t>Man of Steel</a:t>
            </a:r>
          </a:p>
          <a:p>
            <a:pPr algn="ctr"/>
            <a:r>
              <a:rPr lang="en-US" dirty="0"/>
              <a:t>Justice League (Zack Snyder)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E98008-7856-40EC-BC33-26F59192D9E4}"/>
              </a:ext>
            </a:extLst>
          </p:cNvPr>
          <p:cNvSpPr/>
          <p:nvPr/>
        </p:nvSpPr>
        <p:spPr>
          <a:xfrm rot="5400000">
            <a:off x="7351336" y="5719272"/>
            <a:ext cx="263950" cy="25452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FE5FC-6D1F-435F-9D89-FFFEC15B0DB4}"/>
              </a:ext>
            </a:extLst>
          </p:cNvPr>
          <p:cNvSpPr txBox="1"/>
          <p:nvPr/>
        </p:nvSpPr>
        <p:spPr>
          <a:xfrm>
            <a:off x="9405010" y="2255093"/>
            <a:ext cx="1359016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Bubble Size: Tweets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72DCF-5EFA-40AC-AB50-55B24107FDE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9771C69-D308-4299-A922-830827CE2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" r="1" b="1"/>
          <a:stretch/>
        </p:blipFill>
        <p:spPr>
          <a:xfrm>
            <a:off x="177481" y="191459"/>
            <a:ext cx="2040855" cy="11876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C40D9F-A611-4AF6-9569-8D5543320D87}"/>
              </a:ext>
            </a:extLst>
          </p:cNvPr>
          <p:cNvSpPr txBox="1"/>
          <p:nvPr/>
        </p:nvSpPr>
        <p:spPr>
          <a:xfrm>
            <a:off x="9549352" y="3318235"/>
            <a:ext cx="22341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popularity of director is not a key factor in driving box office revenue.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Being part of a franchise appears to be key in determining box office revenue</a:t>
            </a:r>
          </a:p>
        </p:txBody>
      </p:sp>
    </p:spTree>
    <p:extLst>
      <p:ext uri="{BB962C8B-B14F-4D97-AF65-F5344CB8AC3E}">
        <p14:creationId xmlns:p14="http://schemas.microsoft.com/office/powerpoint/2010/main" val="2075168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Release Date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Release Date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month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There will be more Top 10 movies released during the summer and winter months to correspond with the time students are on break.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	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Find corresponding month from release date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29CE-067C-4C29-B0C3-9DF71A3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movie a top 10??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4804C-FAE7-479D-8F2A-1F1B92C4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Top 10 movies will have a well-defined marketing strategy that gears to a mass audience through well directed  movie trailers and must be widely distributed in as many theaters as possible </a:t>
            </a:r>
          </a:p>
          <a:p>
            <a:r>
              <a:rPr lang="en-US" dirty="0"/>
              <a:t>Directors of the movies should be highly influential amongst fans which will add to the popularity and appeal of the movie.</a:t>
            </a:r>
          </a:p>
          <a:p>
            <a:r>
              <a:rPr lang="en-US" dirty="0"/>
              <a:t>Having high ratings on the top 3 popular review sites will increase the likelihood of attracting audience into the theaters to watch a movie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4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4-505F-4849-A92C-105C7EE8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F235A4-AAF3-409F-BE90-BE38D1C0A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397617"/>
              </p:ext>
            </p:extLst>
          </p:nvPr>
        </p:nvGraphicFramePr>
        <p:xfrm>
          <a:off x="177816" y="2055813"/>
          <a:ext cx="7773694" cy="386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0492391-8C2C-42A4-9C97-69A0D90F331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5FD32A-983A-43C7-871F-41130388A17E}"/>
              </a:ext>
            </a:extLst>
          </p:cNvPr>
          <p:cNvSpPr txBox="1">
            <a:spLocks/>
          </p:cNvSpPr>
          <p:nvPr/>
        </p:nvSpPr>
        <p:spPr>
          <a:xfrm>
            <a:off x="177816" y="153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Top 10 Movies by Release Month</a:t>
            </a:r>
          </a:p>
        </p:txBody>
      </p:sp>
      <p:pic>
        <p:nvPicPr>
          <p:cNvPr id="11" name="Picture 10" title="December 18">
            <a:extLst>
              <a:ext uri="{FF2B5EF4-FFF2-40B4-BE49-F238E27FC236}">
                <a16:creationId xmlns:a16="http://schemas.microsoft.com/office/drawing/2014/main" id="{E82C8463-3D9F-49D2-94D8-23DE2AF4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62" y="153365"/>
            <a:ext cx="2169165" cy="3250792"/>
          </a:xfrm>
          <a:prstGeom prst="rect">
            <a:avLst/>
          </a:prstGeom>
        </p:spPr>
      </p:pic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50BAE537-A94A-49EE-B524-A7B1F0498E49}"/>
              </a:ext>
            </a:extLst>
          </p:cNvPr>
          <p:cNvSpPr/>
          <p:nvPr/>
        </p:nvSpPr>
        <p:spPr>
          <a:xfrm>
            <a:off x="10510749" y="1351522"/>
            <a:ext cx="1620362" cy="785722"/>
          </a:xfrm>
          <a:prstGeom prst="callout2">
            <a:avLst>
              <a:gd name="adj1" fmla="val 35065"/>
              <a:gd name="adj2" fmla="val 633"/>
              <a:gd name="adj3" fmla="val 57905"/>
              <a:gd name="adj4" fmla="val -8756"/>
              <a:gd name="adj5" fmla="val 66819"/>
              <a:gd name="adj6" fmla="val -12386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Winter Movie:  December 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ECF3F-65DF-4FD8-A428-2BA0C329D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54" y="3488766"/>
            <a:ext cx="2088816" cy="3096628"/>
          </a:xfrm>
          <a:prstGeom prst="rect">
            <a:avLst/>
          </a:prstGeom>
        </p:spPr>
      </p:pic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60B45296-9243-458C-B280-7EC2360BACF4}"/>
              </a:ext>
            </a:extLst>
          </p:cNvPr>
          <p:cNvSpPr/>
          <p:nvPr/>
        </p:nvSpPr>
        <p:spPr>
          <a:xfrm flipH="1">
            <a:off x="7665516" y="4725584"/>
            <a:ext cx="2028989" cy="676840"/>
          </a:xfrm>
          <a:prstGeom prst="callout2">
            <a:avLst>
              <a:gd name="adj1" fmla="val 43441"/>
              <a:gd name="adj2" fmla="val -441"/>
              <a:gd name="adj3" fmla="val 51672"/>
              <a:gd name="adj4" fmla="val -5827"/>
              <a:gd name="adj5" fmla="val 49135"/>
              <a:gd name="adj6" fmla="val -8054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Summer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210217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Movie Mentions and Sentiment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Question: Do the number of Twitter mentions and overall sentiment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More Twitter mentions would generally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Looking at Twitter mentions using hashtags</a:t>
            </a:r>
          </a:p>
          <a:p>
            <a:pPr marL="0" indent="0">
              <a:buNone/>
            </a:pPr>
            <a:r>
              <a:rPr lang="en-US" sz="2600" dirty="0"/>
              <a:t>	- Looking at Twitter movie handles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Understanding how the average Twitter user tweets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Used the YouTube API instead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91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00697B-8434-487A-A74B-1DBAD7939123}"/>
              </a:ext>
            </a:extLst>
          </p:cNvPr>
          <p:cNvSpPr/>
          <p:nvPr/>
        </p:nvSpPr>
        <p:spPr>
          <a:xfrm>
            <a:off x="4592714" y="3261896"/>
            <a:ext cx="7093258" cy="3484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u="sng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Assumption: </a:t>
            </a:r>
          </a:p>
          <a:p>
            <a:r>
              <a:rPr lang="en-US" dirty="0">
                <a:solidFill>
                  <a:schemeClr val="tx1"/>
                </a:solidFill>
              </a:rPr>
              <a:t>If people are tweeting about a movie they do not normally tweet at the handle 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</a:rPr>
              <a:t>If there is an earthquake, most users would tweet #earthquake, not tweet @</a:t>
            </a:r>
            <a:r>
              <a:rPr lang="en-US" dirty="0" err="1">
                <a:solidFill>
                  <a:schemeClr val="tx1"/>
                </a:solidFill>
              </a:rPr>
              <a:t>USGSBigQuakes</a:t>
            </a:r>
            <a:r>
              <a:rPr lang="en-US" dirty="0">
                <a:solidFill>
                  <a:schemeClr val="tx1"/>
                </a:solidFill>
              </a:rPr>
              <a:t> handle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every movie has its own handle (i.e. @</a:t>
            </a:r>
            <a:r>
              <a:rPr lang="en-US" dirty="0" err="1">
                <a:solidFill>
                  <a:schemeClr val="tx1"/>
                </a:solidFill>
              </a:rPr>
              <a:t>Iron_man</a:t>
            </a:r>
            <a:r>
              <a:rPr lang="en-US" dirty="0">
                <a:solidFill>
                  <a:schemeClr val="tx1"/>
                </a:solidFill>
              </a:rPr>
              <a:t> for all its movies)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manual search for handle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71" y="2104127"/>
            <a:ext cx="5842005" cy="744329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Do users tweet at the handle or use hashtags?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70265-76C2-4B42-82C6-183B4F93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9137">
            <a:off x="523112" y="3373731"/>
            <a:ext cx="3787066" cy="291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A2D2D-1ACB-4091-91C8-510329D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77" y="1297149"/>
            <a:ext cx="5342003" cy="26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79" y="2141259"/>
            <a:ext cx="6243221" cy="641693"/>
          </a:xfrm>
        </p:spPr>
        <p:txBody>
          <a:bodyPr/>
          <a:lstStyle/>
          <a:p>
            <a:pPr lvl="1"/>
            <a:r>
              <a:rPr lang="en-US" dirty="0"/>
              <a:t>Knowing what hashtags users might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B12C-7A9D-49C6-8AE6-6E1D3011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90" y="3892656"/>
            <a:ext cx="3448388" cy="26294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DF7-810B-4C50-BF14-9945A323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9006">
            <a:off x="134934" y="3503907"/>
            <a:ext cx="3414775" cy="262943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00A78-2481-42B8-8255-60CEC51AD007}"/>
              </a:ext>
            </a:extLst>
          </p:cNvPr>
          <p:cNvSpPr/>
          <p:nvPr/>
        </p:nvSpPr>
        <p:spPr>
          <a:xfrm>
            <a:off x="7331978" y="4160937"/>
            <a:ext cx="4599610" cy="2439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Some movies need multiple hashtags to return the most relevant tweets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This requires a manual process of assuming what most people would tweet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#Smaug #</a:t>
            </a:r>
            <a:r>
              <a:rPr lang="en-US" dirty="0" err="1">
                <a:solidFill>
                  <a:schemeClr val="tx1"/>
                </a:solidFill>
              </a:rPr>
              <a:t>DesolationofSmaug</a:t>
            </a:r>
            <a:r>
              <a:rPr lang="en-US" dirty="0">
                <a:solidFill>
                  <a:schemeClr val="tx1"/>
                </a:solidFill>
              </a:rPr>
              <a:t> #Hobbit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HungerGames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dirty="0" err="1">
                <a:solidFill>
                  <a:schemeClr val="tx1"/>
                </a:solidFill>
              </a:rPr>
              <a:t>CatchingFire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#Frozen #Gravity were too common</a:t>
            </a:r>
          </a:p>
          <a:p>
            <a:r>
              <a:rPr lang="en-US" dirty="0">
                <a:solidFill>
                  <a:schemeClr val="tx1"/>
                </a:solidFill>
              </a:rPr>
              <a:t>-  Some movies are unique: #BigHero6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AD47B-0903-4557-B17E-B1F7F4C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6950">
            <a:off x="8261555" y="381121"/>
            <a:ext cx="3212786" cy="3409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284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2150F-425F-4940-9FAF-91C6429A46ED}"/>
              </a:ext>
            </a:extLst>
          </p:cNvPr>
          <p:cNvSpPr txBox="1"/>
          <p:nvPr/>
        </p:nvSpPr>
        <p:spPr>
          <a:xfrm>
            <a:off x="326571" y="2118049"/>
            <a:ext cx="1151680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Holidays are good for box office revenues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Family-friendly films (PG/PG-13 MPAA rated) have the highest average revenue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Overall, critic ratings have a constant score range for top 10 box office hits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Rotten Tomatoes critic ratings are positively correlated with box office revenue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YouTube movie trailer views and likes correlate with overall box office revenue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popularity of the director is not a key variable in determining the box office revenue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most successful movies are part of franchises with a highly engaged fan base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1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AEEE-7227-430D-8B2C-99E2FD90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6B8E-83FA-43A6-B278-0CFD5CF94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" y="1422400"/>
            <a:ext cx="10732911" cy="4754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1. Select top 10 movies for the year for 5 years</a:t>
            </a:r>
          </a:p>
          <a:p>
            <a:pPr marL="0" indent="0">
              <a:buNone/>
            </a:pPr>
            <a:r>
              <a:rPr lang="en-US" dirty="0"/>
              <a:t>2. Extract Movie Variables</a:t>
            </a:r>
          </a:p>
          <a:p>
            <a:pPr lvl="1"/>
            <a:r>
              <a:rPr lang="en-US" dirty="0"/>
              <a:t>MPAA &amp; Critic Ratings</a:t>
            </a:r>
          </a:p>
          <a:p>
            <a:pPr lvl="1"/>
            <a:r>
              <a:rPr lang="en-US" dirty="0"/>
              <a:t>Director</a:t>
            </a:r>
          </a:p>
          <a:p>
            <a:pPr lvl="1"/>
            <a:r>
              <a:rPr lang="en-US" dirty="0"/>
              <a:t>Actor</a:t>
            </a:r>
          </a:p>
          <a:p>
            <a:pPr lvl="1"/>
            <a:r>
              <a:rPr lang="en-US" dirty="0"/>
              <a:t>Box Office Gross</a:t>
            </a:r>
          </a:p>
          <a:p>
            <a:pPr lvl="1"/>
            <a:r>
              <a:rPr lang="en-US" dirty="0"/>
              <a:t>Number of Theaters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Distributor &amp; Production Studio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 err="1"/>
              <a:t>RunTime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Extract Social Media Variables </a:t>
            </a:r>
          </a:p>
          <a:p>
            <a:pPr lvl="1"/>
            <a:r>
              <a:rPr lang="en-US" dirty="0"/>
              <a:t>YouTube; Trailer Views, Trailer Likes, Trailer Dislikes, Trailer Comment Count</a:t>
            </a:r>
          </a:p>
          <a:p>
            <a:pPr lvl="1"/>
            <a:r>
              <a:rPr lang="en-US" dirty="0"/>
              <a:t>Twitter Director; Follower Count, Comments Favorited, Retweets</a:t>
            </a:r>
          </a:p>
          <a:p>
            <a:pPr marL="0" indent="0">
              <a:buNone/>
            </a:pPr>
            <a:r>
              <a:rPr lang="en-US" dirty="0"/>
              <a:t>4. Merge Data</a:t>
            </a:r>
          </a:p>
          <a:p>
            <a:pPr marL="0" indent="0">
              <a:buNone/>
            </a:pPr>
            <a:r>
              <a:rPr lang="en-US" dirty="0"/>
              <a:t>5. Plot &amp; Analyze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2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8CDC8-992C-44C5-BBFA-E6A92BD3EDB7}"/>
              </a:ext>
            </a:extLst>
          </p:cNvPr>
          <p:cNvSpPr/>
          <p:nvPr/>
        </p:nvSpPr>
        <p:spPr>
          <a:xfrm>
            <a:off x="3223101" y="225880"/>
            <a:ext cx="6144833" cy="1571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F9FF9-6DBF-4B90-B296-C204967A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92" y="468568"/>
            <a:ext cx="5311050" cy="108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086C9-1FF8-45A4-BD96-CFE405A12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" y="1912929"/>
            <a:ext cx="11094720" cy="43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iles.slack.com/files-pri/T8PT1Q6EM-FA7MSTPEG/capture.png">
            <a:extLst>
              <a:ext uri="{FF2B5EF4-FFF2-40B4-BE49-F238E27FC236}">
                <a16:creationId xmlns:a16="http://schemas.microsoft.com/office/drawing/2014/main" id="{0157D3E7-8DB4-4E57-9481-78582EEA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" y="2360646"/>
            <a:ext cx="11602370" cy="3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D0751-2C37-4480-94FD-0C2156C5252B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360C9-95D7-4179-8A3C-190AF01FA05B}"/>
              </a:ext>
            </a:extLst>
          </p:cNvPr>
          <p:cNvSpPr txBox="1"/>
          <p:nvPr/>
        </p:nvSpPr>
        <p:spPr>
          <a:xfrm>
            <a:off x="276838" y="637563"/>
            <a:ext cx="4647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 Year Average Trend</a:t>
            </a:r>
          </a:p>
        </p:txBody>
      </p:sp>
    </p:spTree>
    <p:extLst>
      <p:ext uri="{BB962C8B-B14F-4D97-AF65-F5344CB8AC3E}">
        <p14:creationId xmlns:p14="http://schemas.microsoft.com/office/powerpoint/2010/main" val="84774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C7165-14F8-4B26-93D5-D819DD08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4C850746-0039-4ADA-8088-7FF70E30EAA0}"/>
              </a:ext>
            </a:extLst>
          </p:cNvPr>
          <p:cNvSpPr/>
          <p:nvPr/>
        </p:nvSpPr>
        <p:spPr>
          <a:xfrm>
            <a:off x="1493240" y="1"/>
            <a:ext cx="4320331" cy="3573710"/>
          </a:xfrm>
          <a:prstGeom prst="noSmoking">
            <a:avLst>
              <a:gd name="adj" fmla="val 5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11AA2FF-D417-498A-96DD-A580AB149DE3}"/>
              </a:ext>
            </a:extLst>
          </p:cNvPr>
          <p:cNvSpPr/>
          <p:nvPr/>
        </p:nvSpPr>
        <p:spPr>
          <a:xfrm>
            <a:off x="6486093" y="-6990"/>
            <a:ext cx="4320331" cy="3573710"/>
          </a:xfrm>
          <a:prstGeom prst="noSmoking">
            <a:avLst>
              <a:gd name="adj" fmla="val 5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C2614-E25C-42ED-92DE-91E8167F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088"/>
            <a:ext cx="8425543" cy="57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F692D-5BCE-4722-A069-4DC03FD3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8" y="3436194"/>
            <a:ext cx="5806712" cy="1686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0B0ED-F53A-4101-B617-71721CDF789A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1A3DE-66E1-46C0-92D1-9F14557A4A19}"/>
              </a:ext>
            </a:extLst>
          </p:cNvPr>
          <p:cNvSpPr txBox="1"/>
          <p:nvPr/>
        </p:nvSpPr>
        <p:spPr>
          <a:xfrm>
            <a:off x="867746" y="311436"/>
            <a:ext cx="992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Movie Ratings (MPAA) 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Impact on Average Gross Per Movie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5A30E0-0996-4437-8F05-388E3D3C523B}"/>
              </a:ext>
            </a:extLst>
          </p:cNvPr>
          <p:cNvSpPr/>
          <p:nvPr/>
        </p:nvSpPr>
        <p:spPr>
          <a:xfrm>
            <a:off x="6559420" y="1946311"/>
            <a:ext cx="2696547" cy="2691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Only 4 top 10 movies were either rated G or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F6C65-56D8-4B11-83B1-0C8FA3067CB7}"/>
              </a:ext>
            </a:extLst>
          </p:cNvPr>
          <p:cNvSpPr/>
          <p:nvPr/>
        </p:nvSpPr>
        <p:spPr>
          <a:xfrm>
            <a:off x="8397552" y="3181739"/>
            <a:ext cx="3564294" cy="3446107"/>
          </a:xfrm>
          <a:prstGeom prst="ellipse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group rating with the highest average gross per movie is PG-13</a:t>
            </a:r>
          </a:p>
        </p:txBody>
      </p:sp>
    </p:spTree>
    <p:extLst>
      <p:ext uri="{BB962C8B-B14F-4D97-AF65-F5344CB8AC3E}">
        <p14:creationId xmlns:p14="http://schemas.microsoft.com/office/powerpoint/2010/main" val="277101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812</Words>
  <Application>Microsoft Office PowerPoint</Application>
  <PresentationFormat>Widescreen</PresentationFormat>
  <Paragraphs>123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Project 1 – Box Office Oracle</vt:lpstr>
      <vt:lpstr>What makes a movie a top 10??</vt:lpstr>
      <vt:lpstr>Research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Official Movie Trailer View Count v. Overall Gross</vt:lpstr>
      <vt:lpstr>PowerPoint Presentation</vt:lpstr>
      <vt:lpstr> Official Movie Trailer View Count v. Overall Gross</vt:lpstr>
      <vt:lpstr>PowerPoint Presentation</vt:lpstr>
      <vt:lpstr>PowerPoint Presentation</vt:lpstr>
      <vt:lpstr>How does the twitter popularity of Movie Directors affect movie performance?</vt:lpstr>
      <vt:lpstr>PowerPoint Presentation</vt:lpstr>
      <vt:lpstr>PowerPoint Presentation</vt:lpstr>
      <vt:lpstr>PowerPoint Presentation</vt:lpstr>
      <vt:lpstr>Release Date of Top 10 Movies</vt:lpstr>
      <vt:lpstr>PowerPoint Presentation</vt:lpstr>
      <vt:lpstr>PowerPoint Presentation</vt:lpstr>
      <vt:lpstr>Challenges: Twitter Movie Mentions and Sentiment</vt:lpstr>
      <vt:lpstr>Challenges: Twitter Mentions</vt:lpstr>
      <vt:lpstr>Challenges: Twitter Mentions</vt:lpstr>
      <vt:lpstr>Key 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Reyna Buechsel</cp:lastModifiedBy>
  <cp:revision>59</cp:revision>
  <dcterms:created xsi:type="dcterms:W3CDTF">2018-04-16T22:09:08Z</dcterms:created>
  <dcterms:modified xsi:type="dcterms:W3CDTF">2018-04-19T01:35:01Z</dcterms:modified>
</cp:coreProperties>
</file>